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72" r:id="rId9"/>
    <p:sldId id="271" r:id="rId10"/>
    <p:sldId id="284" r:id="rId11"/>
    <p:sldId id="285" r:id="rId12"/>
    <p:sldId id="286" r:id="rId13"/>
    <p:sldId id="287" r:id="rId14"/>
    <p:sldId id="274" r:id="rId15"/>
    <p:sldId id="262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hel Filion" initials="MF" lastIdx="1" clrIdx="0">
    <p:extLst>
      <p:ext uri="{19B8F6BF-5375-455C-9EA6-DF929625EA0E}">
        <p15:presenceInfo xmlns:p15="http://schemas.microsoft.com/office/powerpoint/2012/main" userId="12c8148a0093d56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85BC"/>
    <a:srgbClr val="429EB1"/>
    <a:srgbClr val="84D2B1"/>
    <a:srgbClr val="4ABD8D"/>
    <a:srgbClr val="74A5CE"/>
    <a:srgbClr val="4194B6"/>
    <a:srgbClr val="419AB2"/>
    <a:srgbClr val="40A5AD"/>
    <a:srgbClr val="4A8673"/>
    <a:srgbClr val="A1CB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94" autoAdjust="0"/>
    <p:restoredTop sz="79171" autoAdjust="0"/>
  </p:normalViewPr>
  <p:slideViewPr>
    <p:cSldViewPr snapToGrid="0">
      <p:cViewPr varScale="1">
        <p:scale>
          <a:sx n="59" d="100"/>
          <a:sy n="59" d="100"/>
        </p:scale>
        <p:origin x="8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0A861-12E5-4C36-B0E5-17587FDBDE4D}" type="datetimeFigureOut">
              <a:rPr lang="fr-CA" smtClean="0"/>
              <a:t>2019-08-12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DC3CC-F7F4-47DA-AC35-B5D277011119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9455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1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984957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63255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n-MN" dirty="0" smtClean="0"/>
              <a:t>Хязгаартай нөөц </a:t>
            </a:r>
            <a:r>
              <a:rPr lang="en-US" dirty="0" smtClean="0"/>
              <a:t>(</a:t>
            </a:r>
            <a:r>
              <a:rPr lang="mn-MN" dirty="0" smtClean="0"/>
              <a:t>татвар, зээл, шилжүүлэг</a:t>
            </a:r>
            <a:r>
              <a:rPr lang="en-US" dirty="0" smtClean="0"/>
              <a:t>)</a:t>
            </a:r>
            <a:r>
              <a:rPr lang="mn-MN" dirty="0" smtClean="0"/>
              <a:t> –ийн</a:t>
            </a:r>
            <a:r>
              <a:rPr lang="mn-MN" baseline="0" dirty="0" smtClean="0"/>
              <a:t> хэрэглээг шийдэх үйл явц юм. Энэ үйл явц техникийн </a:t>
            </a:r>
            <a:r>
              <a:rPr lang="en-US" baseline="0" dirty="0" smtClean="0"/>
              <a:t>(</a:t>
            </a:r>
            <a:r>
              <a:rPr lang="mn-MN" baseline="0" dirty="0" smtClean="0"/>
              <a:t>мэргэжлийн</a:t>
            </a:r>
            <a:r>
              <a:rPr lang="en-US" baseline="0" dirty="0" smtClean="0"/>
              <a:t>)</a:t>
            </a:r>
            <a:r>
              <a:rPr lang="mn-MN" baseline="0" dirty="0" smtClean="0"/>
              <a:t> болон улстөрийн нөлөөлөлтэй. Төрийн захиргаа, хууль эрхзүй, төрийн хэрэгжүүлэгч болон хяналт ын салбар энэ үйл явцын хэсэг болдог.</a:t>
            </a:r>
          </a:p>
          <a:p>
            <a:r>
              <a:rPr lang="mn-MN" baseline="0" dirty="0" smtClean="0"/>
              <a:t> </a:t>
            </a:r>
          </a:p>
          <a:p>
            <a:r>
              <a:rPr lang="fr-CA" dirty="0" smtClean="0"/>
              <a:t>A </a:t>
            </a:r>
            <a:r>
              <a:rPr lang="fr-CA" dirty="0"/>
              <a:t>process </a:t>
            </a:r>
            <a:r>
              <a:rPr lang="fr-CA" dirty="0" err="1"/>
              <a:t>where</a:t>
            </a:r>
            <a:r>
              <a:rPr lang="fr-CA" dirty="0"/>
              <a:t> </a:t>
            </a:r>
            <a:r>
              <a:rPr lang="fr-CA" dirty="0" err="1"/>
              <a:t>we</a:t>
            </a:r>
            <a:r>
              <a:rPr lang="fr-CA" dirty="0"/>
              <a:t> </a:t>
            </a:r>
            <a:r>
              <a:rPr lang="fr-CA" dirty="0" err="1"/>
              <a:t>decide</a:t>
            </a:r>
            <a:r>
              <a:rPr lang="fr-CA" dirty="0"/>
              <a:t> the use of </a:t>
            </a:r>
            <a:r>
              <a:rPr lang="fr-CA" dirty="0" err="1"/>
              <a:t>limited</a:t>
            </a:r>
            <a:r>
              <a:rPr lang="fr-CA" dirty="0"/>
              <a:t> ressources (taxes, </a:t>
            </a:r>
            <a:r>
              <a:rPr lang="fr-CA" dirty="0" err="1"/>
              <a:t>loans</a:t>
            </a:r>
            <a:r>
              <a:rPr lang="fr-CA" dirty="0"/>
              <a:t>, </a:t>
            </a:r>
            <a:r>
              <a:rPr lang="fr-CA" dirty="0" err="1"/>
              <a:t>transfers</a:t>
            </a:r>
            <a:r>
              <a:rPr lang="fr-CA" dirty="0"/>
              <a:t>). This process has a </a:t>
            </a:r>
            <a:r>
              <a:rPr lang="fr-CA" dirty="0" err="1"/>
              <a:t>technical</a:t>
            </a:r>
            <a:r>
              <a:rPr lang="fr-CA" dirty="0"/>
              <a:t> and a </a:t>
            </a:r>
            <a:r>
              <a:rPr lang="fr-CA" dirty="0" err="1"/>
              <a:t>political</a:t>
            </a:r>
            <a:r>
              <a:rPr lang="fr-CA" dirty="0"/>
              <a:t> aspect. Public administration, </a:t>
            </a:r>
            <a:r>
              <a:rPr lang="fr-CA" dirty="0" err="1"/>
              <a:t>legislative</a:t>
            </a:r>
            <a:r>
              <a:rPr lang="fr-CA" dirty="0"/>
              <a:t>, </a:t>
            </a:r>
            <a:r>
              <a:rPr lang="fr-CA" dirty="0" err="1"/>
              <a:t>executive</a:t>
            </a:r>
            <a:r>
              <a:rPr lang="fr-CA" dirty="0"/>
              <a:t> and control branches of the State are part of </a:t>
            </a:r>
            <a:r>
              <a:rPr lang="fr-CA" dirty="0" err="1"/>
              <a:t>this</a:t>
            </a:r>
            <a:r>
              <a:rPr lang="fr-CA" dirty="0"/>
              <a:t> process.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19528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0560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5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79725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66707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7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17238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414713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13005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8809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kern="12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Accountability begins when the budget speech is tabled and concludes with the publication of the Public Accounts;</a:t>
            </a:r>
            <a:r>
              <a:rPr lang="mn-MN" sz="1000" kern="12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 - Төсөв батлагдангуут гэсэн үг мөн үү? Багшаас асуух</a:t>
            </a:r>
            <a:r>
              <a:rPr lang="en-US" sz="1000" kern="1200" dirty="0" smtClean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!!!!!!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9698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12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6548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13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78454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BDC3CC-F7F4-47DA-AC35-B5D277011119}" type="slidenum">
              <a:rPr lang="fr-CA" smtClean="0"/>
              <a:t>14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68220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7A4D53E9-0F36-4218-A0C8-78057E197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0C425B46-D99D-4C87-8230-BB6E6B5D3D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5C247F10-A173-4EBF-B3C3-69FE39580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E29C3-004D-456C-A148-48C38E59FCCE}" type="datetime1">
              <a:rPr lang="fr-CA" smtClean="0"/>
              <a:t>2019-08-12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6D636953-B676-40EC-BD68-884A23260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E3B806FA-E7A5-4F31-B9B0-C4B91E51B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56736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001163E-8A54-4BD1-B56A-06D3F4738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B979899-5D3F-4308-969F-970908655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0656B48-9C43-4CE0-A567-12DD77DB3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E90B-0363-4A7C-BF83-9AB3F0C96121}" type="datetime1">
              <a:rPr lang="fr-CA" smtClean="0"/>
              <a:t>2019-08-12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CA6BAF98-6803-45AD-B116-7B66CF528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FB4A2DA-9ACB-41EA-958D-713DD5094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8235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6B4F9C9-0BF5-484E-976B-23CF3774C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FB117E2-E8CC-40FA-BE02-2CFD444FB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D6CBB497-DB52-44C5-8A5B-642B6F219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39B8F-D3C4-43BC-BD3D-AB76FA42395B}" type="datetime1">
              <a:rPr lang="fr-CA" smtClean="0"/>
              <a:t>2019-08-12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D8D0367-4A33-4345-820C-438A82BA8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D236B0DF-0805-492F-BC51-70F68D6B7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41900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10DD768-83F4-43FC-B8CC-51D53A26D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CA4CCDF-4AE3-4140-835C-92A3751C70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17F9BFD6-CE7D-40C0-A84A-1919ECF567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7ACB8790-2A92-4A64-81C6-A894B45DF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BCF3F-4618-4AC4-8B51-A52E68330004}" type="datetime1">
              <a:rPr lang="fr-CA" smtClean="0"/>
              <a:t>2019-08-12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BAAFB4D-42EB-4423-AE6B-15A0B6821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C798659-DC29-4E94-9D89-F1085A097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82489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707EFB-DA3C-44DB-B8D0-F5DEC476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4B2682C-8671-4C81-A28D-35B9C5FCF6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6599AC46-7CC5-49CF-B197-6CA990A87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7EDEA97F-A392-45F9-810A-89BBC56DA7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697DF93A-0222-4D60-ADCC-D1F33773C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2B5F8132-FC4A-4D53-BAB8-CFB37C8C3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99DFE-3B16-4C8F-A55B-C250536ACA17}" type="datetime1">
              <a:rPr lang="fr-CA" smtClean="0"/>
              <a:t>2019-08-12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707833F7-1FE9-4F99-8F9C-1CF642B3B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E0834A3B-0B7A-4103-B16B-DB51142B6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14788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3725C117-BA6C-4E2D-8419-BA6EA1882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C31BE927-2897-48BC-BBEE-DC26E9311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A41ED-A69A-4B5A-9A86-615501816FD2}" type="datetime1">
              <a:rPr lang="fr-CA" smtClean="0"/>
              <a:t>2019-08-12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5E490652-4F25-47D4-959A-E28486E2B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499A1B67-B89B-41DF-89A0-376EA732A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71971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4F5D15E2-3838-4CFD-BB35-6FBBCEF0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638AF-054B-4CBE-92B3-EC59E32EB930}" type="datetime1">
              <a:rPr lang="fr-CA" smtClean="0"/>
              <a:t>2019-08-12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EBA6BBE0-A6B6-459A-B4ED-B9E2B227A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C58398E-4043-4A4B-8E21-259FA8EA6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6562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755C38D-3EDD-4A00-8B1D-2D50E6DAD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B1B7DE3-B2BB-4D62-B45C-D9AA48682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1241B96C-1E18-47BD-AB3C-56EE5ACE9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998123F5-3A17-41DB-BBCF-D23E46C77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88D4F-FF63-4BE8-8856-BF7E36B9E4E9}" type="datetime1">
              <a:rPr lang="fr-CA" smtClean="0"/>
              <a:t>2019-08-12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113A37A4-8DB6-4236-8B89-F82A7ED98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B3314F9-DC3F-4CA1-9A2A-1B7711C01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97346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C9E7E3C-1B6B-40A8-87EC-FAF1F894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C4380E78-0557-4B84-9CCE-C85F851C99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5BA5BC7F-237A-4B84-8D5D-DFA328B9D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F2BA3A36-E255-4B09-8F77-F09DF1350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6E88-2EA9-4F74-939C-79EB5EE02E34}" type="datetime1">
              <a:rPr lang="fr-CA" smtClean="0"/>
              <a:t>2019-08-12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4CE027CE-51D9-42A3-8A9E-E55C5AE6D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754CAC54-0349-43D9-9B11-343D27A44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63776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04C1A1B-283C-493D-840C-B7A44F933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4E41A433-F23A-420E-8D0C-9A16915D4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99D62BC-8BE8-4715-A042-84DB5603C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1430-7BEC-403B-95CA-E64A18FA2F7A}" type="datetime1">
              <a:rPr lang="fr-CA" smtClean="0"/>
              <a:t>2019-08-12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EDA6D077-B1C7-439F-95C6-276AFB22A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DF5F4BE-B16F-49FD-9897-567231193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7461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017EAA4A-5BD8-479A-907B-B4F3A04498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C3E43A24-F14B-4FF5-9D5C-7EF82280EA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2042AEF0-4337-454C-8891-67A8E36FF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B4A30-EB69-4D1E-A4E9-6D5756266E9D}" type="datetime1">
              <a:rPr lang="fr-CA" smtClean="0"/>
              <a:t>2019-08-12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D9E9FD9C-9284-44A7-91F4-5EED34517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606D0798-E7E8-47EC-9DBC-77299FAB7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6706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584A6C94-6EF1-4A1B-B753-991A6C30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43D192CA-1675-4A1B-AEED-1FF44BEA0A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8D48D9A-610E-40C9-AD06-99886703B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4B0EC-8FE2-423B-9D9F-7603CD0CBFCE}" type="datetime1">
              <a:rPr lang="fr-CA" smtClean="0"/>
              <a:t>2019-08-12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9A178865-DCD1-466A-8EB8-14A9341DE8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BED6064-8B81-4BB1-B9B5-434E806D36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05BD0-5135-4CCD-937C-CB3BF5F8FF2B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42765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rganigramme : Données 6">
            <a:extLst>
              <a:ext uri="{FF2B5EF4-FFF2-40B4-BE49-F238E27FC236}">
                <a16:creationId xmlns:a16="http://schemas.microsoft.com/office/drawing/2014/main" xmlns="" id="{94EEF6F1-C573-44BD-AF2E-85B0CF6E62D6}"/>
              </a:ext>
            </a:extLst>
          </p:cNvPr>
          <p:cNvSpPr/>
          <p:nvPr/>
        </p:nvSpPr>
        <p:spPr>
          <a:xfrm>
            <a:off x="7659802" y="2415"/>
            <a:ext cx="4058433" cy="6857999"/>
          </a:xfrm>
          <a:prstGeom prst="flowChartInputOutput">
            <a:avLst/>
          </a:prstGeom>
          <a:solidFill>
            <a:srgbClr val="438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xmlns="" id="{6B6A763A-87E5-48E1-B848-ADF2E44F4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973898"/>
            <a:ext cx="10918371" cy="1652191"/>
          </a:xfrm>
        </p:spPr>
        <p:txBody>
          <a:bodyPr>
            <a:noAutofit/>
          </a:bodyPr>
          <a:lstStyle/>
          <a:p>
            <a:r>
              <a:rPr lang="mn-MN" b="1" dirty="0" smtClean="0"/>
              <a:t>Улс, аймгийн нэгдсэн төсөв боловсруулах</a:t>
            </a:r>
            <a:endParaRPr lang="en-CA" b="1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3FB3DFDE-5A7C-4D5E-A6D6-505CE4B49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45127"/>
            <a:ext cx="9144000" cy="576261"/>
          </a:xfrm>
        </p:spPr>
        <p:txBody>
          <a:bodyPr>
            <a:normAutofit/>
          </a:bodyPr>
          <a:lstStyle/>
          <a:p>
            <a:r>
              <a:rPr lang="mn-MN" sz="2800" dirty="0" smtClean="0">
                <a:latin typeface="+mj-lt"/>
              </a:rPr>
              <a:t>Мишэл Филион</a:t>
            </a:r>
            <a:r>
              <a:rPr lang="en-CA" sz="2800" dirty="0" smtClean="0">
                <a:latin typeface="+mj-lt"/>
              </a:rPr>
              <a:t>, </a:t>
            </a:r>
            <a:r>
              <a:rPr lang="mn-MN" sz="2800" dirty="0">
                <a:latin typeface="+mj-lt"/>
              </a:rPr>
              <a:t>Т</a:t>
            </a:r>
            <a:r>
              <a:rPr lang="mn-MN" sz="2800" dirty="0" smtClean="0">
                <a:latin typeface="+mj-lt"/>
              </a:rPr>
              <a:t>өрийн удирдлагын зөвлөх</a:t>
            </a:r>
            <a:endParaRPr lang="en-CA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34" y="-17462"/>
            <a:ext cx="2890091" cy="199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46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rmAutofit/>
          </a:bodyPr>
          <a:lstStyle/>
          <a:p>
            <a:r>
              <a:rPr lang="mn-MN" sz="6000" b="1" dirty="0" smtClean="0"/>
              <a:t>Агуулга</a:t>
            </a:r>
            <a:endParaRPr lang="en-CA" sz="6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825625"/>
            <a:ext cx="9815512" cy="3656013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Улс, аймгийн нэгдсэн төсөв боловсруулах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Төсвийн үе шатууд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Гүйцэтгэлд суурилсан төсөвлөлт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>
                <a:latin typeface="+mj-lt"/>
              </a:rPr>
              <a:t>Х</a:t>
            </a:r>
            <a:r>
              <a:rPr lang="mn-MN" dirty="0" smtClean="0">
                <a:latin typeface="+mj-lt"/>
              </a:rPr>
              <a:t>ариуцлага</a:t>
            </a: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1538288" y="228600"/>
            <a:ext cx="10632280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2/15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1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99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690563"/>
            <a:ext cx="9882187" cy="1325563"/>
          </a:xfrm>
        </p:spPr>
        <p:txBody>
          <a:bodyPr>
            <a:noAutofit/>
          </a:bodyPr>
          <a:lstStyle/>
          <a:p>
            <a:r>
              <a:rPr lang="mn-MN" sz="5000" b="1" dirty="0" smtClean="0"/>
              <a:t>Улс, аймгийн нэгдсэн төсөв боловсруулах</a:t>
            </a:r>
            <a:endParaRPr lang="en-CA" sz="5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920876"/>
            <a:ext cx="9815512" cy="3656013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Төрийн захиргааны байгууллага, нутгийн өөрөө удирдах байгууллагын </a:t>
            </a:r>
            <a:r>
              <a:rPr lang="mn-MN" dirty="0">
                <a:latin typeface="+mj-lt"/>
              </a:rPr>
              <a:t>эрхлэх </a:t>
            </a:r>
            <a:r>
              <a:rPr lang="mn-MN" dirty="0" smtClean="0">
                <a:latin typeface="+mj-lt"/>
              </a:rPr>
              <a:t>асуудлуудын </a:t>
            </a:r>
            <a:r>
              <a:rPr lang="mn-MN" dirty="0">
                <a:latin typeface="+mj-lt"/>
              </a:rPr>
              <a:t>нэг юм</a:t>
            </a:r>
            <a:r>
              <a:rPr lang="mn-MN" dirty="0" smtClean="0">
                <a:latin typeface="+mj-lt"/>
              </a:rPr>
              <a:t>.</a:t>
            </a:r>
            <a:endParaRPr lang="en-US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>
                <a:latin typeface="+mj-lt"/>
              </a:rPr>
              <a:t>Т</a:t>
            </a:r>
            <a:r>
              <a:rPr lang="mn-MN" dirty="0" smtClean="0">
                <a:latin typeface="+mj-lt"/>
              </a:rPr>
              <a:t>омоохон байгууллагууд </a:t>
            </a:r>
            <a:r>
              <a:rPr lang="en-US" dirty="0" smtClean="0">
                <a:latin typeface="+mj-lt"/>
              </a:rPr>
              <a:t>(</a:t>
            </a:r>
            <a:r>
              <a:rPr lang="mn-MN" dirty="0" smtClean="0">
                <a:latin typeface="+mj-lt"/>
              </a:rPr>
              <a:t>ОУВС</a:t>
            </a:r>
            <a:r>
              <a:rPr lang="en-US" dirty="0" smtClean="0">
                <a:latin typeface="+mj-lt"/>
              </a:rPr>
              <a:t>, </a:t>
            </a:r>
            <a:r>
              <a:rPr lang="mn-MN" dirty="0" smtClean="0">
                <a:latin typeface="+mj-lt"/>
              </a:rPr>
              <a:t>ЭЗХАХБ</a:t>
            </a:r>
            <a:r>
              <a:rPr lang="en-US" dirty="0" smtClean="0">
                <a:latin typeface="+mj-lt"/>
              </a:rPr>
              <a:t> </a:t>
            </a:r>
            <a:r>
              <a:rPr lang="mn-MN" dirty="0" smtClean="0">
                <a:latin typeface="+mj-lt"/>
              </a:rPr>
              <a:t>гм</a:t>
            </a:r>
            <a:r>
              <a:rPr lang="en-US" dirty="0" smtClean="0">
                <a:latin typeface="+mj-lt"/>
              </a:rPr>
              <a:t>)</a:t>
            </a:r>
            <a:r>
              <a:rPr lang="mn-MN" dirty="0" smtClean="0">
                <a:latin typeface="+mj-lt"/>
              </a:rPr>
              <a:t>-ын норм, стандартыг баримталдаг.   </a:t>
            </a:r>
            <a:endParaRPr lang="en-US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Өнгөрсөн хэдэн арван жилд ихээхэн өөрчлөгдсөн.</a:t>
            </a:r>
            <a:endParaRPr lang="en-US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Олон улсын норм, практикт тулгуурласан хэдий ч тухайн улсын онцлогийг тусгадаг</a:t>
            </a:r>
            <a:r>
              <a:rPr lang="en-US" dirty="0" smtClean="0">
                <a:latin typeface="+mj-lt"/>
              </a:rPr>
              <a:t>.</a:t>
            </a: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2288380" y="228600"/>
            <a:ext cx="9882188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3/15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15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rmAutofit/>
          </a:bodyPr>
          <a:lstStyle/>
          <a:p>
            <a:r>
              <a:rPr lang="mn-MN" sz="6000" b="1" dirty="0" smtClean="0"/>
              <a:t>Төсөв</a:t>
            </a:r>
            <a:endParaRPr lang="en-CA" sz="6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835260"/>
            <a:ext cx="9815512" cy="273548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mn-MN" dirty="0" smtClean="0">
                <a:latin typeface="+mj-lt"/>
              </a:rPr>
              <a:t>Төсөв нь төрийн чиг үүргийн хүрээнд тодорхой хугацаанд зорилго, зорилт бүхий цогц арга хэмжээг хэрэгжүүлэх төлөвлөгөө юм. Төлөвлөгөө нь шаардлагатай нөөцийн тооцооллыг </a:t>
            </a:r>
            <a:r>
              <a:rPr lang="mn-MN" dirty="0">
                <a:latin typeface="+mj-lt"/>
              </a:rPr>
              <a:t>өмнөх нэг буюу түүнээс дээш тайлант хугацааны гүйцэтгэлтэй </a:t>
            </a:r>
            <a:r>
              <a:rPr lang="mn-MN" dirty="0" smtClean="0">
                <a:latin typeface="+mj-lt"/>
              </a:rPr>
              <a:t>харьцуулсан боломжит нөөцийн тооцоолол, ирээдүйд шаардагдах хөрөнгийн хамтаар  харуулдаг. </a:t>
            </a: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2693096" y="228600"/>
            <a:ext cx="9477472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4/15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404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rmAutofit/>
          </a:bodyPr>
          <a:lstStyle/>
          <a:p>
            <a:r>
              <a:rPr lang="mn-MN" sz="6000" b="1" dirty="0" smtClean="0"/>
              <a:t>Төсвийн үе шатууд</a:t>
            </a:r>
            <a:endParaRPr lang="en-CA" sz="6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825625"/>
            <a:ext cx="9815512" cy="3656013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Бэлтгэх, төлөвлөх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Батлах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Хэрэгжүүлэх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Үнэлэх</a:t>
            </a: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3331922" y="228600"/>
            <a:ext cx="8838645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5/15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081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rmAutofit/>
          </a:bodyPr>
          <a:lstStyle/>
          <a:p>
            <a:r>
              <a:rPr lang="mn-MN" sz="5000" b="1" dirty="0" smtClean="0"/>
              <a:t>Төрөөс баримтлах бодлого</a:t>
            </a:r>
            <a:endParaRPr lang="en-CA" sz="5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825625"/>
            <a:ext cx="9815512" cy="365601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mn-MN" dirty="0" smtClean="0">
                <a:latin typeface="+mj-lt"/>
              </a:rPr>
              <a:t>Төр төсвийн орлого болон зарлагыг тэнцвэржүүлэхийг илэрхий чармайдаг. Улсын төсөвт санхүү, нийгэм, эдийн засгийн бодлогыг тоймлон тусгахын зэрэгцээ энд хийгддэг гол тооцоолол нь ирэх жилийн санхүүгийн зарлагыг дэлгэрэнгүй төлөвлөж оруулдаг. </a:t>
            </a: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3782860" y="228600"/>
            <a:ext cx="8387708" cy="461963"/>
          </a:xfrm>
          <a:prstGeom prst="rect">
            <a:avLst/>
          </a:prstGeom>
          <a:solidFill>
            <a:srgbClr val="438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6/15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20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rmAutofit/>
          </a:bodyPr>
          <a:lstStyle/>
          <a:p>
            <a:r>
              <a:rPr lang="mn-MN" sz="6000" b="1" dirty="0" smtClean="0"/>
              <a:t>Зарчим</a:t>
            </a:r>
            <a:endParaRPr lang="en-CA" sz="60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4747364" y="228600"/>
            <a:ext cx="7423204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7/15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xmlns="" id="{F1FF27DE-6781-4760-9652-EADA9642F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825625"/>
            <a:ext cx="9815512" cy="3656013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Нэгдмэл</a:t>
            </a:r>
            <a:r>
              <a:rPr lang="en-US" dirty="0" smtClean="0">
                <a:latin typeface="+mj-lt"/>
              </a:rPr>
              <a:t> </a:t>
            </a:r>
            <a:r>
              <a:rPr lang="mn-MN" dirty="0" smtClean="0">
                <a:latin typeface="+mj-lt"/>
              </a:rPr>
              <a:t>байх </a:t>
            </a:r>
            <a:r>
              <a:rPr lang="en-US" dirty="0" smtClean="0">
                <a:latin typeface="+mj-lt"/>
              </a:rPr>
              <a:t>–</a:t>
            </a:r>
            <a:r>
              <a:rPr lang="mn-MN" dirty="0" smtClean="0">
                <a:latin typeface="+mj-lt"/>
              </a:rPr>
              <a:t> нэгдсэн төсөвт орлого орж, түүнээс зарлага гардаг байх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Тэнцвэржүүлэх – төсвийн нийт орлого нийт зарлагаа нөхөж байх    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Жилдээ багтах</a:t>
            </a:r>
            <a:endParaRPr lang="en-CA" dirty="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243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rmAutofit/>
          </a:bodyPr>
          <a:lstStyle/>
          <a:p>
            <a:r>
              <a:rPr lang="mn-MN" sz="6000" b="1" dirty="0" smtClean="0"/>
              <a:t>Онцгой тохиолдол</a:t>
            </a:r>
            <a:endParaRPr lang="en-CA" sz="60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5661764" y="228600"/>
            <a:ext cx="6508803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8/15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xmlns="" id="{F1FF27DE-6781-4760-9652-EADA9642F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825625"/>
            <a:ext cx="9815512" cy="3656013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mn-MN" dirty="0" smtClean="0">
                <a:latin typeface="+mj-lt"/>
              </a:rPr>
              <a:t>Уругвай улс Засгийн газрын бүрэн эрхийн хугацаанд батлагдсан төсөвтэй байдаг. Засгийн газар бүрэн эрхийнхээ хугацааны эхэнд парламентын танхимд төсвөө өргөн барьж, батлуулдаг бөгөөд дараагийн сонгууль хүртэл тухайн төсвийг баримталдаг.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32714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38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6588690" y="228600"/>
            <a:ext cx="5581878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9/15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9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9936" y="1054578"/>
            <a:ext cx="6039693" cy="45250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57302" y="1094928"/>
            <a:ext cx="2588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n-MN" sz="1600" b="1" dirty="0" smtClean="0">
                <a:solidFill>
                  <a:srgbClr val="002060"/>
                </a:solidFill>
              </a:rPr>
              <a:t>АНУ-ын Төсвийн зарлага, санхүүгийн хариуцлагын хөтөлбөр, төсвийн мөчлөг 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20341" y="1981663"/>
            <a:ext cx="226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1200" dirty="0" smtClean="0"/>
              <a:t>Бодлогод суурилсан санхүү-гийн стратеги, төсөвлөлт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4963885" y="5348453"/>
            <a:ext cx="2264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1200" dirty="0" smtClean="0"/>
              <a:t>Нягтлан бодох бүртгэл, тайлагнал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6305352" y="2670750"/>
            <a:ext cx="13200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1200" dirty="0" smtClean="0"/>
              <a:t>Төрийн санхүүгийн ил тод байдал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6890016" y="3721918"/>
            <a:ext cx="1730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1200" dirty="0" smtClean="0"/>
              <a:t>Төсвийн гүйцэтгэлийг хянах, төсөөлөх</a:t>
            </a:r>
            <a:endParaRPr lang="en-US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9379629" y="3086248"/>
            <a:ext cx="1730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1200" dirty="0" smtClean="0"/>
              <a:t>Төсвийн найдвартай байдал</a:t>
            </a:r>
            <a:endParaRPr lang="en-US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547609" y="3549790"/>
            <a:ext cx="1134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1200" dirty="0" smtClean="0"/>
              <a:t>Хөрөнгө, өр төлбөрийн удирдлага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3058886" y="3741680"/>
            <a:ext cx="1488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n-MN" sz="1200" dirty="0" smtClean="0"/>
              <a:t>Хөндлөнгийн хяналт, аудит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97768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rmAutofit fontScale="90000"/>
          </a:bodyPr>
          <a:lstStyle/>
          <a:p>
            <a:r>
              <a:rPr lang="mn-MN" sz="6000" b="1" dirty="0" smtClean="0"/>
              <a:t>Гүйцэтгэлд суурилсан төсөвлөлт</a:t>
            </a:r>
            <a:endParaRPr lang="en-CA" sz="6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825625"/>
            <a:ext cx="9815512" cy="3656013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mn-MN" dirty="0" smtClean="0">
                <a:latin typeface="+mj-lt"/>
              </a:rPr>
              <a:t>Гүйцэтгэлд суурилсан төсөвлөлт аливаа байгууллагын бүтцийн нэгж бүрийн хувьд зарцуулах нөөц болон үзүүлэх үйлчилгээг </a:t>
            </a:r>
            <a:r>
              <a:rPr lang="mn-MN" dirty="0">
                <a:latin typeface="+mj-lt"/>
              </a:rPr>
              <a:t> </a:t>
            </a:r>
            <a:r>
              <a:rPr lang="mn-MN" dirty="0" smtClean="0">
                <a:latin typeface="+mj-lt"/>
              </a:rPr>
              <a:t>хооронд нь уялдуулан тусгадаг. Дэлхийн улс орнууд татвар төлөгчдөөс цуглуулсан мөнгө болон холбооны ЗГ, төрийн төв болон орон </a:t>
            </a:r>
            <a:r>
              <a:rPr lang="mn-MN" dirty="0">
                <a:latin typeface="+mj-lt"/>
              </a:rPr>
              <a:t>нутгийн </a:t>
            </a:r>
            <a:r>
              <a:rPr lang="mn-MN" dirty="0" smtClean="0">
                <a:latin typeface="+mj-lt"/>
              </a:rPr>
              <a:t>захиргааны байгууллагуудын үзүүлж буй үйлчилгээний үр дүнгийн хоорондох уялдаа холбоог харуулахын тулд төрийн байгууллагууд энэ төрлийн төсвийг түгээмэл ашигладаг.  </a:t>
            </a: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7816240" y="228600"/>
            <a:ext cx="4354327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10/15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76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rmAutofit/>
          </a:bodyPr>
          <a:lstStyle/>
          <a:p>
            <a:r>
              <a:rPr lang="mn-MN" sz="6000" b="1" dirty="0"/>
              <a:t>Х</a:t>
            </a:r>
            <a:r>
              <a:rPr lang="mn-MN" sz="6000" b="1" dirty="0" smtClean="0"/>
              <a:t>ариуцлага</a:t>
            </a:r>
            <a:endParaRPr lang="en-CA" sz="6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825625"/>
            <a:ext cx="9815512" cy="365601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Хариуцлага нь төсвийг төлөвлөж эхлэхээс эхлээд хэрэгжилтийн төгсгөлд төрийн хяналт шалгалт буюу гүйцэтгэлийн аудит хийж, үр дүнг тайлагнах хүртэл бүх үйл явцыг бүрэн хамарна.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Босоо </a:t>
            </a:r>
            <a:r>
              <a:rPr lang="mn-MN" dirty="0">
                <a:latin typeface="+mj-lt"/>
              </a:rPr>
              <a:t>тогтолцоонд </a:t>
            </a:r>
            <a:r>
              <a:rPr lang="mn-MN" dirty="0" smtClean="0">
                <a:latin typeface="+mj-lt"/>
              </a:rPr>
              <a:t>тухайн байгууллага чиг үүргээ гүйцэтгэж </a:t>
            </a:r>
            <a:r>
              <a:rPr lang="mn-MN" dirty="0">
                <a:latin typeface="+mj-lt"/>
              </a:rPr>
              <a:t>байгаа эсэхэд </a:t>
            </a:r>
            <a:r>
              <a:rPr lang="mn-MN" dirty="0" smtClean="0">
                <a:latin typeface="+mj-lt"/>
              </a:rPr>
              <a:t>дээд шатны парламентын </a:t>
            </a:r>
            <a:r>
              <a:rPr lang="mn-MN" dirty="0">
                <a:latin typeface="+mj-lt"/>
              </a:rPr>
              <a:t>гишүүд, төрийн хяналтын </a:t>
            </a:r>
            <a:r>
              <a:rPr lang="mn-MN" dirty="0" smtClean="0">
                <a:latin typeface="+mj-lt"/>
              </a:rPr>
              <a:t>байгууллага хяналт тавьдаг.</a:t>
            </a:r>
            <a:endParaRPr lang="en-US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Хэвтээ тогтолцоонд олон нийт, иргэний нийгмийн байгууллагууд, бусад талууд  хяналт, үнэлгээнд оролцож, хяналт тавьдаг байна. </a:t>
            </a:r>
            <a:endParaRPr lang="en-US" dirty="0">
              <a:latin typeface="+mj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8830848" y="228600"/>
            <a:ext cx="3339719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11/15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105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rmAutofit fontScale="90000"/>
          </a:bodyPr>
          <a:lstStyle/>
          <a:p>
            <a:r>
              <a:rPr lang="mn-MN" sz="6000" b="1" dirty="0" smtClean="0"/>
              <a:t>Жендэрийн мэдрэмжтэй төсөвлөлт</a:t>
            </a:r>
            <a:endParaRPr lang="en-CA" sz="6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961516"/>
            <a:ext cx="9815512" cy="365601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mn-MN" dirty="0" smtClean="0">
                <a:latin typeface="+mj-lt"/>
              </a:rPr>
              <a:t>Жендэрийн мэдрэмжтэй төсөвлөлт гэдэг нь жендэрийн тэгш байдлыг хангах, охид эмэгтэйчүүдийн хөгжлийг дэмжихэд чиглэсэн төсвийн бодлого, удирдамжтай байхыг хэлнэ. Аль ч шатны төрийн байгууллага, түүний төсвийн ерөнхийлөн захирагч нь эрэгтэй, эмэгтэй хүмүүсийн ялгаатай хэрэгцээг үнэлж, гол үр дүн, зорилгыг тодорхойлж,</a:t>
            </a:r>
            <a:r>
              <a:rPr lang="mn-MN" dirty="0" smtClean="0"/>
              <a:t> </a:t>
            </a:r>
            <a:r>
              <a:rPr lang="mn-MN" dirty="0">
                <a:latin typeface="+mj-lt"/>
              </a:rPr>
              <a:t>төрийн </a:t>
            </a:r>
            <a:r>
              <a:rPr lang="mn-MN" dirty="0" smtClean="0">
                <a:latin typeface="+mj-lt"/>
              </a:rPr>
              <a:t>сангийн хөрөнгийг төлөвлөх, хуваарилах, тараах,</a:t>
            </a:r>
            <a:r>
              <a:rPr lang="en-US" dirty="0" smtClean="0">
                <a:latin typeface="+mj-lt"/>
              </a:rPr>
              <a:t> </a:t>
            </a:r>
            <a:r>
              <a:rPr lang="mn-MN" dirty="0" smtClean="0">
                <a:latin typeface="+mj-lt"/>
              </a:rPr>
              <a:t>үр дүнг хянаж үнэлэх чадвартай байвал зохино</a:t>
            </a:r>
            <a:r>
              <a:rPr lang="en-US" dirty="0" smtClean="0">
                <a:latin typeface="+mj-lt"/>
              </a:rPr>
              <a:t>. </a:t>
            </a:r>
            <a:endParaRPr lang="en-US" dirty="0">
              <a:latin typeface="+mj-lt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mn-MN" dirty="0" smtClean="0">
                <a:latin typeface="+mj-lt"/>
              </a:rPr>
              <a:t>Улс орнууд жендэрийн тэгш байдлыг хангахын тулд жендэрийн мэдрэмжтэй төсөвлөлт хийхэд анхаарлаа хандуулах болсон.</a:t>
            </a: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9945666" y="228600"/>
            <a:ext cx="2224902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12/15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531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595313"/>
            <a:ext cx="9882187" cy="1325563"/>
          </a:xfrm>
        </p:spPr>
        <p:txBody>
          <a:bodyPr>
            <a:noAutofit/>
          </a:bodyPr>
          <a:lstStyle/>
          <a:p>
            <a:r>
              <a:rPr lang="mn-MN" sz="5000" b="1" dirty="0" smtClean="0"/>
              <a:t>Төсвийн үе шатуудад жендэрийг тусгах</a:t>
            </a:r>
            <a:endParaRPr lang="en-CA" sz="5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825625"/>
            <a:ext cx="9815512" cy="365601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mn-MN" dirty="0" smtClean="0">
                <a:latin typeface="+mj-lt"/>
              </a:rPr>
              <a:t>Жендэрийн тэгш байдлыг дэмжихэд төсвийн бодлого, удирдамжийг төсвийн үе шат бүрт тусгаж болно. Үүнд</a:t>
            </a:r>
            <a:r>
              <a:rPr lang="en-US" dirty="0" smtClean="0">
                <a:latin typeface="+mj-lt"/>
              </a:rPr>
              <a:t>:</a:t>
            </a:r>
            <a:endParaRPr lang="en-CA" dirty="0" smtClean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Бэлтгэх, төлөвлөх</a:t>
            </a:r>
            <a:endParaRPr lang="en-CA" dirty="0" smtClean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Батлах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Хэрэгжүүлэх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Үнэлэх</a:t>
            </a: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10434180" y="228600"/>
            <a:ext cx="1736387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13/15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836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3E810D0-7C6A-4C85-9C6B-F1BE93F82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1613" y="690563"/>
            <a:ext cx="9882187" cy="1325563"/>
          </a:xfrm>
        </p:spPr>
        <p:txBody>
          <a:bodyPr>
            <a:noAutofit/>
          </a:bodyPr>
          <a:lstStyle/>
          <a:p>
            <a:r>
              <a:rPr lang="mn-MN" sz="5000" b="1" dirty="0"/>
              <a:t>Т</a:t>
            </a:r>
            <a:r>
              <a:rPr lang="mn-MN" sz="5000" b="1" dirty="0" smtClean="0"/>
              <a:t>өрийн албан хаагчдын хувьд жендэрийг тусгахдаа</a:t>
            </a:r>
            <a:endParaRPr lang="en-CA" sz="5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1E7FEF7-EA1B-45A8-9436-9792950B10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8288" y="1912711"/>
            <a:ext cx="9815512" cy="365601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mn-MN" dirty="0" smtClean="0">
                <a:latin typeface="+mj-lt"/>
              </a:rPr>
              <a:t>Дээрх дөрвөн үе шатны гуравт нь төрийн албан хаагч шууд гар бие оролцож, нөлөөлөх боломжтой. Үүнд</a:t>
            </a:r>
            <a:r>
              <a:rPr lang="en-CA" dirty="0" smtClean="0">
                <a:latin typeface="+mj-lt"/>
              </a:rPr>
              <a:t>: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>
                <a:latin typeface="+mj-lt"/>
              </a:rPr>
              <a:t>Бэлтгэх, </a:t>
            </a:r>
            <a:r>
              <a:rPr lang="mn-MN" dirty="0" smtClean="0">
                <a:latin typeface="+mj-lt"/>
              </a:rPr>
              <a:t>боловсруулах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Хэрэгжүүлэх</a:t>
            </a:r>
            <a:endParaRPr lang="en-CA" dirty="0">
              <a:latin typeface="+mj-l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mn-MN" dirty="0" smtClean="0">
                <a:latin typeface="+mj-lt"/>
              </a:rPr>
              <a:t>Үнэлэх</a:t>
            </a:r>
            <a:endParaRPr lang="en-CA" dirty="0">
              <a:latin typeface="+mj-lt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mn-MN" dirty="0" smtClean="0">
                <a:latin typeface="+mj-lt"/>
              </a:rPr>
              <a:t>Төрийн </a:t>
            </a:r>
            <a:r>
              <a:rPr lang="mn-MN" smtClean="0">
                <a:latin typeface="+mj-lt"/>
              </a:rPr>
              <a:t>үйлчилгээг ард иргэдэд тэгш </a:t>
            </a:r>
            <a:r>
              <a:rPr lang="mn-MN" dirty="0" smtClean="0">
                <a:latin typeface="+mj-lt"/>
              </a:rPr>
              <a:t>хүртээх байдлыг сайжруулах үүднээс үе шат болгонд хүйсийн тусгайлсан </a:t>
            </a:r>
            <a:r>
              <a:rPr lang="mn-MN" smtClean="0">
                <a:latin typeface="+mj-lt"/>
              </a:rPr>
              <a:t>шинжилгээг хийж болох юм. </a:t>
            </a:r>
            <a:endParaRPr lang="en-CA" dirty="0"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6B309FA-3A46-4559-BA4C-97EB64E501F7}"/>
              </a:ext>
            </a:extLst>
          </p:cNvPr>
          <p:cNvSpPr/>
          <p:nvPr/>
        </p:nvSpPr>
        <p:spPr>
          <a:xfrm>
            <a:off x="11353800" y="228600"/>
            <a:ext cx="816768" cy="461963"/>
          </a:xfrm>
          <a:prstGeom prst="rect">
            <a:avLst/>
          </a:prstGeom>
          <a:solidFill>
            <a:srgbClr val="4385BC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dirty="0"/>
              <a:t>14/15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020FA87-D056-4A21-82F0-8ED343334D25}"/>
              </a:ext>
            </a:extLst>
          </p:cNvPr>
          <p:cNvSpPr/>
          <p:nvPr/>
        </p:nvSpPr>
        <p:spPr>
          <a:xfrm>
            <a:off x="354806" y="228600"/>
            <a:ext cx="414338" cy="2809875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03158F9-865C-446A-8DA1-818D44C4C839}"/>
              </a:ext>
            </a:extLst>
          </p:cNvPr>
          <p:cNvSpPr/>
          <p:nvPr/>
        </p:nvSpPr>
        <p:spPr>
          <a:xfrm>
            <a:off x="0" y="5943600"/>
            <a:ext cx="12191999" cy="914400"/>
          </a:xfrm>
          <a:prstGeom prst="rect">
            <a:avLst/>
          </a:prstGeom>
          <a:solidFill>
            <a:srgbClr val="84D2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											</a:t>
            </a:r>
            <a:r>
              <a:rPr lang="en-CA" dirty="0" err="1">
                <a:solidFill>
                  <a:schemeClr val="bg1"/>
                </a:solidFill>
              </a:rPr>
              <a:t>mfilion@ign.quebec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0" name="Graphique 5">
            <a:extLst>
              <a:ext uri="{FF2B5EF4-FFF2-40B4-BE49-F238E27FC236}">
                <a16:creationId xmlns:a16="http://schemas.microsoft.com/office/drawing/2014/main" xmlns="" id="{7347CFF3-078D-4A11-B8C3-333A5A7AF8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1" t="10874" r="9304" b="12179"/>
          <a:stretch/>
        </p:blipFill>
        <p:spPr>
          <a:xfrm>
            <a:off x="354806" y="5984240"/>
            <a:ext cx="1253642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914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xmlns="" id="{28318983-3B04-4977-A4A4-F607B1D2C1CC}"/>
              </a:ext>
            </a:extLst>
          </p:cNvPr>
          <p:cNvSpPr txBox="1"/>
          <p:nvPr/>
        </p:nvSpPr>
        <p:spPr>
          <a:xfrm>
            <a:off x="0" y="2703157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9600" dirty="0">
                <a:latin typeface="Brush Script MT" panose="03060802040406070304" pitchFamily="66" charset="0"/>
              </a:rPr>
              <a:t>Merci.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874" y="287338"/>
            <a:ext cx="2890091" cy="199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524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MERIT PPT template</Template>
  <TotalTime>1948</TotalTime>
  <Words>706</Words>
  <Application>Microsoft Office PowerPoint</Application>
  <PresentationFormat>Widescreen</PresentationFormat>
  <Paragraphs>101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Brush Script MT</vt:lpstr>
      <vt:lpstr>Calibri</vt:lpstr>
      <vt:lpstr>Calibri Light</vt:lpstr>
      <vt:lpstr>Thème Office</vt:lpstr>
      <vt:lpstr>Улс, аймгийн нэгдсэн төсөв боловсруулах</vt:lpstr>
      <vt:lpstr>Агуулга</vt:lpstr>
      <vt:lpstr>Улс, аймгийн нэгдсэн төсөв боловсруулах</vt:lpstr>
      <vt:lpstr>Төсөв</vt:lpstr>
      <vt:lpstr>Төсвийн үе шатууд</vt:lpstr>
      <vt:lpstr>Төрөөс баримтлах бодлого</vt:lpstr>
      <vt:lpstr>Зарчим</vt:lpstr>
      <vt:lpstr>Онцгой тохиолдол</vt:lpstr>
      <vt:lpstr>PowerPoint Presentation</vt:lpstr>
      <vt:lpstr>Гүйцэтгэлд суурилсан төсөвлөлт</vt:lpstr>
      <vt:lpstr>Хариуцлага</vt:lpstr>
      <vt:lpstr>Жендэрийн мэдрэмжтэй төсөвлөлт</vt:lpstr>
      <vt:lpstr>Төсвийн үе шатуудад жендэрийг тусгах</vt:lpstr>
      <vt:lpstr>Төрийн албан хаагчдын хувьд жендэрийг тусгахдаа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Enfoque participativo en la Administracion publica peruana</dc:title>
  <dc:creator>Michel Filion</dc:creator>
  <cp:lastModifiedBy>User</cp:lastModifiedBy>
  <cp:revision>146</cp:revision>
  <dcterms:created xsi:type="dcterms:W3CDTF">2019-05-04T13:17:29Z</dcterms:created>
  <dcterms:modified xsi:type="dcterms:W3CDTF">2019-08-12T02:47:39Z</dcterms:modified>
</cp:coreProperties>
</file>